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257" r:id="rId4"/>
    <p:sldId id="258" r:id="rId5"/>
    <p:sldId id="259" r:id="rId6"/>
    <p:sldId id="260" r:id="rId7"/>
    <p:sldId id="261" r:id="rId8"/>
    <p:sldId id="302" r:id="rId9"/>
    <p:sldId id="262" r:id="rId10"/>
    <p:sldId id="263" r:id="rId11"/>
    <p:sldId id="267" r:id="rId12"/>
    <p:sldId id="303" r:id="rId13"/>
    <p:sldId id="266" r:id="rId14"/>
    <p:sldId id="268" r:id="rId15"/>
    <p:sldId id="307" r:id="rId16"/>
    <p:sldId id="276" r:id="rId17"/>
    <p:sldId id="305" r:id="rId18"/>
    <p:sldId id="306" r:id="rId19"/>
    <p:sldId id="304" r:id="rId20"/>
    <p:sldId id="25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>
        <p:scale>
          <a:sx n="70" d="100"/>
          <a:sy n="70" d="100"/>
        </p:scale>
        <p:origin x="-13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FA1AC-9632-471C-89A1-01E19EA203A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F059-1909-4FE4-9DB9-8D4AF7BF578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D3D5-B948-4172-945C-CD83448461FD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6E89-AA27-4F3D-BFE9-8E88D6EF8E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EC7A-50C2-4750-A0A6-8A6468A60CB8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974F-EC27-4418-BB02-71FD1ABAD595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EC4E-64F6-4DDF-AC4D-DA1733A9FC16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HERE TO MODIFY THE TITLE OF THE PRESENTATION</a:t>
            </a:r>
            <a:endParaRPr lang="en-U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here to modify the presentation’s sub-titles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AC1A-75F7-4C18-8A15-FC7238DAAE1B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F9CC-1521-4570-B0E7-E16A1C6A4FD6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FOR SLIDE TITLE</a:t>
            </a:r>
            <a:endParaRPr lang="en-US" noProof="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40CF-66F0-4C2F-A94F-7283AF6F9682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9956-8E85-4FA8-9331-26C2CA7BFE4F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2D6C-4D32-492D-A477-ECDD0EB5A031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11A3-84C4-4EA1-9D34-1BD29BF90B6E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7D54-4113-43DD-8929-06BF13D5ABB1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E900-3918-42EC-BF86-2D6937BCA8C8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097-76D0-497B-8E07-D50EB3D502B0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BDC4-CF44-4838-8D51-CE585AEFA03C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943E-9CCA-4939-8D6B-9592C14773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131840" y="692696"/>
            <a:ext cx="5554960" cy="26642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HERE TO MODIFY THE TITLE OF THE PRESENTATION</a:t>
            </a:r>
            <a:endParaRPr lang="en-U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356992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here to modify the presentation’s sub-titles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176B12E-5863-4953-BC20-A2DB2D42ADB8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62DF9CC-1521-4570-B0E7-E16A1C6A4FD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1 Imagen" descr="LogoKdPof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4592" y="692207"/>
            <a:ext cx="2575240" cy="2592778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467544" y="3356992"/>
            <a:ext cx="82089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Helvetica Neue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1">
              <a:lumMod val="65000"/>
            </a:schemeClr>
          </a:solidFill>
          <a:latin typeface="Helvetica Neue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>
              <a:lumMod val="65000"/>
            </a:schemeClr>
          </a:solidFill>
          <a:latin typeface="Helvetica Neue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>
              <a:lumMod val="65000"/>
            </a:schemeClr>
          </a:solidFill>
          <a:latin typeface="Helvetica Neue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1">
              <a:lumMod val="65000"/>
            </a:schemeClr>
          </a:solidFill>
          <a:latin typeface="Helvetica Neue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1">
              <a:lumMod val="65000"/>
            </a:schemeClr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dirty="0" smtClean="0"/>
              <a:t>CLICK HERE FOR SLIDE TITLE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here to modify the body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D427553-07C9-41BC-A355-A76BD48BE22F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1699ABA-E241-48A9-A742-BE58C6DB2E1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14 Conector recto"/>
          <p:cNvCxnSpPr/>
          <p:nvPr userDrawn="1"/>
        </p:nvCxnSpPr>
        <p:spPr>
          <a:xfrm flipH="1">
            <a:off x="0" y="836712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1 Imagen" descr="LogoKdPof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60432" y="620688"/>
            <a:ext cx="500647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Helvetica Neue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Development and Pre-Qualification of a </a:t>
            </a:r>
          </a:p>
          <a:p>
            <a:pPr algn="ctr"/>
            <a:r>
              <a:rPr lang="en-US" dirty="0" smtClean="0"/>
              <a:t>Gigabit </a:t>
            </a:r>
            <a:r>
              <a:rPr lang="en-US" dirty="0"/>
              <a:t>Ethernet POF </a:t>
            </a:r>
            <a:r>
              <a:rPr lang="en-US" dirty="0" smtClean="0"/>
              <a:t>Transceiver</a:t>
            </a:r>
          </a:p>
          <a:p>
            <a:pPr algn="ctr"/>
            <a:r>
              <a:rPr lang="en-US" dirty="0" smtClean="0"/>
              <a:t>for </a:t>
            </a:r>
            <a:r>
              <a:rPr lang="en-US" dirty="0"/>
              <a:t>Automotive Applications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DFD9-8B2E-4D0B-8CDD-FC3166A9E5C4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F9CC-1521-4570-B0E7-E16A1C6A4FD6}" type="slidenum">
              <a:rPr lang="en-US" noProof="0" smtClean="0"/>
              <a:pPr/>
              <a:t>1</a:t>
            </a:fld>
            <a:endParaRPr lang="en-US" noProof="0"/>
          </a:p>
        </p:txBody>
      </p:sp>
      <p:sp>
        <p:nvSpPr>
          <p:cNvPr id="2" name="1 CuadroTexto"/>
          <p:cNvSpPr txBox="1"/>
          <p:nvPr/>
        </p:nvSpPr>
        <p:spPr>
          <a:xfrm>
            <a:off x="3635896" y="270892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 Light"/>
              </a:rPr>
              <a:t>Project Overview</a:t>
            </a:r>
            <a:endParaRPr lang="en-US" sz="3600" dirty="0"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23321"/>
            <a:ext cx="5760639" cy="3658006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60124" y="879103"/>
            <a:ext cx="8144940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Century Gothic" panose="020B0502020202020204" pitchFamily="34" charset="0"/>
              </a:rPr>
              <a:t>KDPOF’s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Steps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Towards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Next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Generation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Technology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59832" y="1484784"/>
            <a:ext cx="33809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Adaptation</a:t>
            </a:r>
            <a:r>
              <a:rPr lang="es-ES_tradnl" sz="3200" dirty="0" smtClean="0">
                <a:latin typeface="Century Gothic" panose="020B0502020202020204" pitchFamily="34" charset="0"/>
              </a:rPr>
              <a:t> to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Automotive</a:t>
            </a:r>
            <a:endParaRPr lang="es-ES_tradnl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18" r="6048" b="2895"/>
          <a:stretch/>
        </p:blipFill>
        <p:spPr>
          <a:xfrm>
            <a:off x="6830931" y="1628799"/>
            <a:ext cx="1474133" cy="1515297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 flipH="1">
            <a:off x="4860032" y="2924944"/>
            <a:ext cx="2160241" cy="108012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5 Rectángulo"/>
          <p:cNvSpPr/>
          <p:nvPr/>
        </p:nvSpPr>
        <p:spPr>
          <a:xfrm>
            <a:off x="179512" y="1052736"/>
            <a:ext cx="8811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KDPOF is using a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Phase 2 SME Instrument</a:t>
            </a:r>
            <a:r>
              <a:rPr lang="en-US" sz="2400" dirty="0">
                <a:latin typeface="Century Gothic" panose="020B0502020202020204" pitchFamily="34" charset="0"/>
              </a:rPr>
              <a:t> from the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European Commission’s Horizon 2020 Framework Program for Research &amp; 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Innovation</a:t>
            </a:r>
            <a:r>
              <a:rPr lang="en-US" sz="2400" dirty="0" smtClean="0">
                <a:latin typeface="Century Gothic" panose="020B0502020202020204" pitchFamily="34" charset="0"/>
              </a:rPr>
              <a:t> to </a:t>
            </a:r>
            <a:r>
              <a:rPr lang="en-US" sz="2400" dirty="0">
                <a:latin typeface="Century Gothic" panose="020B0502020202020204" pitchFamily="34" charset="0"/>
              </a:rPr>
              <a:t>take the next vital steps </a:t>
            </a:r>
            <a:r>
              <a:rPr lang="en-US" sz="2400" dirty="0" smtClean="0">
                <a:latin typeface="Century Gothic" panose="020B0502020202020204" pitchFamily="34" charset="0"/>
              </a:rPr>
              <a:t>towards developing and standardizing a new technology for data communications </a:t>
            </a:r>
            <a:r>
              <a:rPr lang="en-US" sz="2400" dirty="0">
                <a:latin typeface="Century Gothic" panose="020B0502020202020204" pitchFamily="34" charset="0"/>
              </a:rPr>
              <a:t>in </a:t>
            </a:r>
            <a:r>
              <a:rPr lang="en-US" sz="2400" dirty="0" smtClean="0">
                <a:latin typeface="Century Gothic" panose="020B0502020202020204" pitchFamily="34" charset="0"/>
              </a:rPr>
              <a:t>automobiles.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9240" y="3356016"/>
            <a:ext cx="4752528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3200" dirty="0" smtClean="0">
                <a:latin typeface="Century Gothic" panose="020B0502020202020204" pitchFamily="34" charset="0"/>
              </a:rPr>
              <a:t>              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579878" cy="8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058472" y="4293096"/>
            <a:ext cx="5054064" cy="46166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May</a:t>
            </a:r>
            <a:r>
              <a:rPr lang="es-ES_tradnl" sz="2400" dirty="0" smtClean="0">
                <a:latin typeface="Century Gothic" panose="020B0502020202020204" pitchFamily="34" charset="0"/>
              </a:rPr>
              <a:t> 2015 –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May</a:t>
            </a:r>
            <a:r>
              <a:rPr lang="es-ES_tradnl" sz="2400" dirty="0" smtClean="0">
                <a:latin typeface="Century Gothic" panose="020B0502020202020204" pitchFamily="34" charset="0"/>
              </a:rPr>
              <a:t> 2017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58472" y="4754761"/>
            <a:ext cx="50540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</a:rPr>
              <a:t>Pre-Qualification of a</a:t>
            </a:r>
            <a:b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</a:rPr>
            </a:br>
            <a:r>
              <a:rPr lang="en-US" sz="2400" dirty="0">
                <a:latin typeface="Century Gothic" panose="020B0502020202020204" pitchFamily="34" charset="0"/>
                <a:ea typeface="Malgun Gothic" panose="020B0503020000020004" pitchFamily="34" charset="-127"/>
              </a:rPr>
              <a:t>Gigabit Ethernet POF Transceiver for Automotive Applications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Project </a:t>
            </a:r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Overview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1112414"/>
            <a:ext cx="3960440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3200" dirty="0" smtClean="0">
                <a:latin typeface="Century Gothic" panose="020B0502020202020204" pitchFamily="34" charset="0"/>
              </a:rPr>
              <a:t>               Project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9374"/>
            <a:ext cx="1579878" cy="8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9512" y="2160726"/>
            <a:ext cx="8712968" cy="27084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Objective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endParaRPr lang="es-ES_tradnl" dirty="0" smtClean="0">
              <a:latin typeface="Century Gothic" panose="020B0502020202020204" pitchFamily="34" charset="0"/>
            </a:endParaRPr>
          </a:p>
          <a:p>
            <a:r>
              <a:rPr lang="es-ES_tradnl" sz="2400" dirty="0" smtClean="0">
                <a:latin typeface="Century Gothic" panose="020B0502020202020204" pitchFamily="34" charset="0"/>
              </a:rPr>
              <a:t>To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develop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an</a:t>
            </a:r>
            <a:r>
              <a:rPr lang="es-ES_tradnl" sz="2400" dirty="0" smtClean="0">
                <a:latin typeface="Century Gothic" panose="020B0502020202020204" pitchFamily="34" charset="0"/>
              </a:rPr>
              <a:t> ASIC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that</a:t>
            </a:r>
            <a:r>
              <a:rPr lang="es-ES_tradnl" sz="2400" dirty="0" smtClean="0">
                <a:latin typeface="Century Gothic" panose="020B0502020202020204" pitchFamily="34" charset="0"/>
              </a:rPr>
              <a:t> can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function</a:t>
            </a:r>
            <a:r>
              <a:rPr lang="es-ES_tradnl" sz="2400" dirty="0" smtClean="0">
                <a:latin typeface="Century Gothic" panose="020B0502020202020204" pitchFamily="34" charset="0"/>
              </a:rPr>
              <a:t> as a </a:t>
            </a:r>
            <a:r>
              <a:rPr lang="en-US" sz="2400" dirty="0" smtClean="0">
                <a:latin typeface="Century Gothic" panose="020B0502020202020204" pitchFamily="34" charset="0"/>
              </a:rPr>
              <a:t>PHY </a:t>
            </a:r>
            <a:r>
              <a:rPr lang="en-US" sz="2400" dirty="0">
                <a:latin typeface="Century Gothic" panose="020B0502020202020204" pitchFamily="34" charset="0"/>
              </a:rPr>
              <a:t>device </a:t>
            </a:r>
            <a:r>
              <a:rPr lang="en-US" sz="2400" dirty="0" smtClean="0">
                <a:latin typeface="Century Gothic" panose="020B0502020202020204" pitchFamily="34" charset="0"/>
              </a:rPr>
              <a:t>for Gigabit Ethernet over POF in automotive data networks and to demonstrate that it can comply with the design, robustness and reliability expectations and requirements of the automotive industry.</a:t>
            </a:r>
            <a:endParaRPr lang="es-ES_tradnl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67775"/>
            <a:ext cx="6568005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23976" y="1221519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Proposal</a:t>
            </a:r>
            <a:r>
              <a:rPr lang="es-ES_tradnl" b="1" dirty="0" smtClean="0"/>
              <a:t> ID: 666449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0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Project </a:t>
            </a:r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Overview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1112414"/>
            <a:ext cx="3960440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3200" dirty="0" smtClean="0">
                <a:latin typeface="Century Gothic" panose="020B0502020202020204" pitchFamily="34" charset="0"/>
              </a:rPr>
              <a:t>               Project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9374"/>
            <a:ext cx="1579878" cy="8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9512" y="2708920"/>
            <a:ext cx="8712968" cy="35394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Design</a:t>
            </a:r>
            <a:r>
              <a:rPr lang="es-ES_tradnl" sz="3200" dirty="0" smtClean="0">
                <a:latin typeface="Century Gothic" panose="020B0502020202020204" pitchFamily="34" charset="0"/>
              </a:rPr>
              <a:t> &amp;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Adaptation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Pre-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Qualification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Integration</a:t>
            </a:r>
            <a:r>
              <a:rPr lang="es-ES_tradnl" sz="3200" dirty="0" smtClean="0">
                <a:latin typeface="Century Gothic" panose="020B0502020202020204" pitchFamily="34" charset="0"/>
              </a:rPr>
              <a:t> &amp;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Demonstration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Commercial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Engagement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Market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Watch</a:t>
            </a:r>
            <a:r>
              <a:rPr lang="es-ES_tradnl" sz="3200" dirty="0" smtClean="0">
                <a:latin typeface="Century Gothic" panose="020B0502020202020204" pitchFamily="34" charset="0"/>
              </a:rPr>
              <a:t> &amp; IPR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Market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Strategy</a:t>
            </a:r>
            <a:r>
              <a:rPr lang="es-ES_tradnl" sz="3200" dirty="0" smtClean="0">
                <a:latin typeface="Century Gothic" panose="020B0502020202020204" pitchFamily="34" charset="0"/>
              </a:rPr>
              <a:t> &amp; Business Plan</a:t>
            </a: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Project Management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8873" y="1844824"/>
            <a:ext cx="8712968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Work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Packages</a:t>
            </a:r>
            <a:endParaRPr lang="es-ES_tradnl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Project </a:t>
            </a:r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Overview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15</a:t>
            </a:fld>
            <a:endParaRPr lang="en-US" noProof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59766"/>
              </p:ext>
            </p:extLst>
          </p:nvPr>
        </p:nvGraphicFramePr>
        <p:xfrm>
          <a:off x="179512" y="1184414"/>
          <a:ext cx="8784976" cy="512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740"/>
                <a:gridCol w="3058618"/>
                <a:gridCol w="3058618"/>
              </a:tblGrid>
              <a:tr h="16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Work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Packages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Tasks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Milestones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11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DESIGN AND ADAPTATION TO</a:t>
                      </a:r>
                      <a:br>
                        <a:rPr lang="en-US" sz="1050" b="1" u="none" strike="noStrike" dirty="0">
                          <a:effectLst/>
                        </a:rPr>
                      </a:br>
                      <a:r>
                        <a:rPr lang="en-US" sz="1050" b="1" u="none" strike="noStrike" dirty="0">
                          <a:effectLst/>
                        </a:rPr>
                        <a:t>AUTOMOTIVE INDUSTRY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Functional and performance requirements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Comprehensive requirements and specifications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Design, emulation and verification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Code freeze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BE, TO, FAB, Packaging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Tape Out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ASIC Bring up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Test-chip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115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PRE-QUALIFICATION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Mission profile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Mission profile defined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Definition of qualification strategy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Specification for robustness design and manufacturing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Definition of robustness design and manufacturing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ASIC characterization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Spec, design and manufact of test load-board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Pre-qualification report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ASIC Characterization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Devel Qualification test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Assessment of qualification results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INTEGRATION AND DEMONSTRATION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Spec., design and manufacturing of Evaluation Board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Evaluation Board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Assembly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Test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68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COMMERCIAL ENGAGEMENT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Gather inputs on functionality and specs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Customer awareness of mission profile and qualification strategy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Customer test of current technology implementation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Customer awareness of robustness specifications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Periodical report of qualification plan and results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Customer awareness of ASIC characterization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Strategic audit of plan with external partner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Customer awareness of ASIC qualification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Development of strategic market alliances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Standardization for broad market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Show demonstrator to customers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MARKET WATCH &amp; IPR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Market watch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EU patent application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IPR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MARKET STRATEGY BUSINESS PLAN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Operational Strategy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Investor-ready Business Plan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Marketing Strategy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9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Business Plan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11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PROJECT MANAGEMENT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Administrative and financial coordination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Scientific project </a:t>
                      </a:r>
                      <a:r>
                        <a:rPr lang="en-US" sz="1050" b="1" u="none" strike="noStrike" dirty="0" smtClean="0">
                          <a:effectLst/>
                        </a:rPr>
                        <a:t>coordination </a:t>
                      </a:r>
                      <a:r>
                        <a:rPr lang="en-US" sz="1050" b="1" u="none" strike="noStrike" dirty="0">
                          <a:effectLst/>
                        </a:rPr>
                        <a:t>and management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Project progress meeting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8" marR="8058" marT="805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Project </a:t>
            </a:r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Overview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16</a:t>
            </a:fld>
            <a:endParaRPr lang="en-US" noProof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65607"/>
              </p:ext>
            </p:extLst>
          </p:nvPr>
        </p:nvGraphicFramePr>
        <p:xfrm>
          <a:off x="179520" y="1700808"/>
          <a:ext cx="8784960" cy="4365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57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  <a:gridCol w="243766"/>
              </a:tblGrid>
              <a:tr h="347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Milestones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Comprehensive requirements and specifications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Code freeze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Tape Out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Test-chip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Mission profile defined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Specification for robustness design and manufacturing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ASIC characterization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Pre-qualification report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Evaluation Board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Customer awareness </a:t>
                      </a:r>
                      <a:r>
                        <a:rPr lang="en-US" sz="1000" b="1" u="none" strike="noStrike" dirty="0" smtClean="0">
                          <a:effectLst/>
                        </a:rPr>
                        <a:t>of qualification </a:t>
                      </a:r>
                      <a:r>
                        <a:rPr lang="en-US" sz="1000" b="1" u="none" strike="noStrike" dirty="0">
                          <a:effectLst/>
                        </a:rPr>
                        <a:t>strategy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Customer awareness of robustness specifications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Customer awareness of ASIC characterization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Customer awareness of ASIC qualification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EU patent application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Investor-ready Business Plan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</a:tr>
              <a:tr h="25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Project progress meeting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7" marR="6587" marT="6587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79712" y="1167135"/>
            <a:ext cx="518457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Start</a:t>
            </a:r>
            <a:r>
              <a:rPr lang="es-ES_tradnl" sz="2400" dirty="0" smtClean="0">
                <a:latin typeface="Century Gothic" panose="020B0502020202020204" pitchFamily="34" charset="0"/>
              </a:rPr>
              <a:t> Date: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May</a:t>
            </a:r>
            <a:r>
              <a:rPr lang="es-ES_tradnl" sz="2400" dirty="0" smtClean="0">
                <a:latin typeface="Century Gothic" panose="020B0502020202020204" pitchFamily="34" charset="0"/>
              </a:rPr>
              <a:t> 1, 2015</a:t>
            </a:r>
          </a:p>
        </p:txBody>
      </p:sp>
    </p:spTree>
    <p:extLst>
      <p:ext uri="{BB962C8B-B14F-4D97-AF65-F5344CB8AC3E}">
        <p14:creationId xmlns:p14="http://schemas.microsoft.com/office/powerpoint/2010/main" val="1822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852936"/>
            <a:ext cx="9144000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Project </a:t>
            </a:r>
            <a:r>
              <a:rPr lang="es-E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Overview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8BE-4FA8-4A5B-ABBB-EBAB0BD81642}" type="datetime7">
              <a:rPr lang="en-US" noProof="0" smtClean="0"/>
              <a:pPr/>
              <a:t>Jan-16</a:t>
            </a:fld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ABA-E241-48A9-A742-BE58C6DB2E1C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167135"/>
            <a:ext cx="518457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End</a:t>
            </a:r>
            <a:r>
              <a:rPr lang="es-ES_tradnl" sz="2400" dirty="0" smtClean="0">
                <a:latin typeface="Century Gothic" panose="020B0502020202020204" pitchFamily="34" charset="0"/>
              </a:rPr>
              <a:t> Date: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April</a:t>
            </a:r>
            <a:r>
              <a:rPr lang="es-ES_tradnl" sz="2400" dirty="0" smtClean="0">
                <a:latin typeface="Century Gothic" panose="020B0502020202020204" pitchFamily="34" charset="0"/>
              </a:rPr>
              <a:t> 30, 2015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7564" y="2204864"/>
            <a:ext cx="7848872" cy="286232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Century Gothic" panose="020B0502020202020204" pitchFamily="34" charset="0"/>
              </a:rPr>
              <a:t>Final </a:t>
            </a:r>
            <a:r>
              <a:rPr lang="es-ES_tradnl" sz="2400" b="1" dirty="0" err="1" smtClean="0">
                <a:latin typeface="Century Gothic" panose="020B0502020202020204" pitchFamily="34" charset="0"/>
              </a:rPr>
              <a:t>Outcome</a:t>
            </a:r>
            <a:r>
              <a:rPr lang="es-ES_tradnl" sz="2400" b="1" dirty="0" smtClean="0">
                <a:latin typeface="Century Gothic" panose="020B0502020202020204" pitchFamily="34" charset="0"/>
              </a:rPr>
              <a:t> </a:t>
            </a:r>
            <a:r>
              <a:rPr lang="es-ES_tradnl" sz="2400" b="1" dirty="0" err="1" smtClean="0">
                <a:latin typeface="Century Gothic" panose="020B0502020202020204" pitchFamily="34" charset="0"/>
              </a:rPr>
              <a:t>Expected</a:t>
            </a:r>
            <a:r>
              <a:rPr lang="es-ES_tradnl" sz="24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ES_tradnl" sz="2400" dirty="0">
              <a:latin typeface="Century Gothic" panose="020B0502020202020204" pitchFamily="34" charset="0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Century Gothic" panose="020B0502020202020204" pitchFamily="34" charset="0"/>
              </a:rPr>
              <a:t>Test Chip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s-ES_tradnl" sz="2800" dirty="0" err="1" smtClean="0">
                <a:latin typeface="Century Gothic" panose="020B0502020202020204" pitchFamily="34" charset="0"/>
              </a:rPr>
              <a:t>Qualification</a:t>
            </a:r>
            <a:r>
              <a:rPr lang="es-ES_tradnl" sz="2800" dirty="0" smtClean="0">
                <a:latin typeface="Century Gothic" panose="020B0502020202020204" pitchFamily="34" charset="0"/>
              </a:rPr>
              <a:t> </a:t>
            </a:r>
            <a:r>
              <a:rPr lang="es-ES_tradnl" sz="2800" dirty="0" err="1" smtClean="0">
                <a:latin typeface="Century Gothic" panose="020B0502020202020204" pitchFamily="34" charset="0"/>
              </a:rPr>
              <a:t>Report</a:t>
            </a:r>
            <a:endParaRPr lang="es-ES_tradnl" sz="2800" dirty="0" smtClean="0">
              <a:latin typeface="Century Gothic" panose="020B0502020202020204" pitchFamily="34" charset="0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s-ES_tradnl" sz="2800" dirty="0" err="1" smtClean="0">
                <a:latin typeface="Century Gothic" panose="020B0502020202020204" pitchFamily="34" charset="0"/>
              </a:rPr>
              <a:t>Evaluation</a:t>
            </a:r>
            <a:r>
              <a:rPr lang="es-ES_tradnl" sz="2800" dirty="0" smtClean="0">
                <a:latin typeface="Century Gothic" panose="020B0502020202020204" pitchFamily="34" charset="0"/>
              </a:rPr>
              <a:t> </a:t>
            </a:r>
            <a:r>
              <a:rPr lang="es-ES_tradnl" sz="2800" dirty="0" err="1" smtClean="0">
                <a:latin typeface="Century Gothic" panose="020B0502020202020204" pitchFamily="34" charset="0"/>
              </a:rPr>
              <a:t>Board</a:t>
            </a:r>
            <a:r>
              <a:rPr lang="es-ES_tradnl" sz="2800" dirty="0" smtClean="0">
                <a:latin typeface="Century Gothic" panose="020B0502020202020204" pitchFamily="34" charset="0"/>
              </a:rPr>
              <a:t>/Kit</a:t>
            </a:r>
          </a:p>
          <a:p>
            <a:pPr algn="ctr"/>
            <a:endParaRPr lang="es-ES_tradnl" sz="28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000" dirty="0" err="1">
                <a:latin typeface="Century Gothic" panose="020B0502020202020204" pitchFamily="34" charset="0"/>
              </a:rPr>
              <a:t>Available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  <a:r>
              <a:rPr lang="es-ES_tradnl" sz="2000" dirty="0" err="1">
                <a:latin typeface="Century Gothic" panose="020B0502020202020204" pitchFamily="34" charset="0"/>
              </a:rPr>
              <a:t>for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  <a:r>
              <a:rPr lang="es-ES_tradnl" sz="2000" dirty="0" err="1" smtClean="0">
                <a:latin typeface="Century Gothic" panose="020B0502020202020204" pitchFamily="34" charset="0"/>
              </a:rPr>
              <a:t>Customer</a:t>
            </a:r>
            <a:r>
              <a:rPr lang="es-ES_tradnl" sz="2000" dirty="0" smtClean="0">
                <a:latin typeface="Century Gothic" panose="020B0502020202020204" pitchFamily="34" charset="0"/>
              </a:rPr>
              <a:t> (</a:t>
            </a:r>
            <a:r>
              <a:rPr lang="es-ES_tradnl" sz="2000" dirty="0" err="1" smtClean="0">
                <a:latin typeface="Century Gothic" panose="020B0502020202020204" pitchFamily="34" charset="0"/>
              </a:rPr>
              <a:t>Automotive</a:t>
            </a:r>
            <a:r>
              <a:rPr lang="es-ES_tradnl" sz="2000" dirty="0" smtClean="0">
                <a:latin typeface="Century Gothic" panose="020B0502020202020204" pitchFamily="34" charset="0"/>
              </a:rPr>
              <a:t> OEM) </a:t>
            </a:r>
            <a:r>
              <a:rPr lang="es-ES_tradnl" sz="2000" dirty="0" err="1" smtClean="0">
                <a:latin typeface="Century Gothic" panose="020B0502020202020204" pitchFamily="34" charset="0"/>
              </a:rPr>
              <a:t>Evaluation</a:t>
            </a:r>
            <a:endParaRPr lang="es-ES_tradn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199-4241-4CEB-B1FF-D16057718844}" type="datetime7">
              <a:rPr lang="en-US" smtClean="0"/>
              <a:pPr/>
              <a:t>Jan-16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755576" y="620688"/>
            <a:ext cx="7133299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500" b="1" dirty="0" err="1" smtClean="0">
                <a:solidFill>
                  <a:srgbClr val="0070C0"/>
                </a:solidFill>
              </a:rPr>
              <a:t>Q</a:t>
            </a:r>
            <a:r>
              <a:rPr lang="es-ES" sz="6600" dirty="0" err="1" smtClean="0"/>
              <a:t>uestions</a:t>
            </a:r>
            <a:endParaRPr lang="es-ES" sz="6600" dirty="0"/>
          </a:p>
          <a:p>
            <a:pPr algn="ctr"/>
            <a:r>
              <a:rPr lang="es-ES" sz="1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</a:t>
            </a:r>
            <a:endParaRPr lang="es-ES" sz="1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11500" dirty="0" smtClean="0"/>
              <a:t>					</a:t>
            </a:r>
            <a:r>
              <a:rPr lang="es-ES" sz="11500" b="1" dirty="0" err="1" smtClean="0">
                <a:solidFill>
                  <a:srgbClr val="0070C0"/>
                </a:solidFill>
              </a:rPr>
              <a:t>A</a:t>
            </a:r>
            <a:r>
              <a:rPr lang="es-ES" sz="6600" dirty="0" err="1" smtClean="0"/>
              <a:t>nswers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37482"/>
            <a:ext cx="8811986" cy="38832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361762" y="86051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need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for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communication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systems</a:t>
            </a:r>
            <a:r>
              <a:rPr lang="es-ES_tradnl" sz="2400" dirty="0" smtClean="0">
                <a:latin typeface="Century Gothic" panose="020B0502020202020204" pitchFamily="34" charset="0"/>
              </a:rPr>
              <a:t> in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vehicles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is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rapidly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growing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19996" y="3048635"/>
            <a:ext cx="2092239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latin typeface="Century Gothic" panose="020B0502020202020204" pitchFamily="34" charset="0"/>
              </a:rPr>
              <a:t>Security</a:t>
            </a:r>
          </a:p>
          <a:p>
            <a:r>
              <a:rPr lang="es-ES_tradnl" sz="3200" dirty="0" err="1" smtClean="0">
                <a:latin typeface="Century Gothic" panose="020B0502020202020204" pitchFamily="34" charset="0"/>
              </a:rPr>
              <a:t>Efficiency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r>
              <a:rPr lang="es-ES_tradnl" sz="3200" dirty="0" err="1" smtClean="0">
                <a:latin typeface="Century Gothic" panose="020B0502020202020204" pitchFamily="34" charset="0"/>
              </a:rPr>
              <a:t>Reliability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r>
              <a:rPr lang="es-ES_tradnl" sz="3200" dirty="0" err="1" smtClean="0">
                <a:latin typeface="Century Gothic" panose="020B0502020202020204" pitchFamily="34" charset="0"/>
              </a:rPr>
              <a:t>Comfort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0124" y="2217638"/>
            <a:ext cx="88119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networks</a:t>
            </a:r>
            <a:r>
              <a:rPr lang="es-ES_tradnl" sz="2400" dirty="0" smtClean="0">
                <a:latin typeface="Century Gothic" panose="020B0502020202020204" pitchFamily="34" charset="0"/>
              </a:rPr>
              <a:t> are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needed</a:t>
            </a:r>
            <a:r>
              <a:rPr lang="es-ES_tradnl" sz="2400" dirty="0" smtClean="0">
                <a:latin typeface="Century Gothic" panose="020B0502020202020204" pitchFamily="34" charset="0"/>
              </a:rPr>
              <a:t> to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integrate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increasingly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sophisticated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electronic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systems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that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improve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72003" y="5110738"/>
            <a:ext cx="65882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Sample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Applications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Advanced</a:t>
            </a:r>
            <a:r>
              <a:rPr lang="es-ES_tradnl" sz="2400" dirty="0" smtClean="0">
                <a:latin typeface="Century Gothic" panose="020B0502020202020204" pitchFamily="34" charset="0"/>
              </a:rPr>
              <a:t> Driver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Asistance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Systems</a:t>
            </a:r>
            <a:r>
              <a:rPr lang="es-ES_tradnl" sz="2400" dirty="0" smtClean="0">
                <a:latin typeface="Century Gothic" panose="020B0502020202020204" pitchFamily="34" charset="0"/>
              </a:rPr>
              <a:t> (ADAS)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Infotainment</a:t>
            </a:r>
            <a:endParaRPr lang="es-ES_tradnl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Powertrain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60848"/>
            <a:ext cx="8811986" cy="38832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893710" y="86051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Increasing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demands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require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increasing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complexity</a:t>
            </a:r>
            <a:r>
              <a:rPr lang="es-ES_tradnl" sz="2400" dirty="0" smtClean="0">
                <a:latin typeface="Century Gothic" panose="020B0502020202020204" pitchFamily="34" charset="0"/>
              </a:rPr>
              <a:t> of 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networks</a:t>
            </a:r>
            <a:r>
              <a:rPr lang="es-ES_tradnl" sz="2400" dirty="0" smtClean="0">
                <a:latin typeface="Century Gothic" panose="020B0502020202020204" pitchFamily="34" charset="0"/>
              </a:rPr>
              <a:t> in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vehicles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10210" y="2348879"/>
            <a:ext cx="5711821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Higher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Speed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Real-Time Data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Transmission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Low-Latency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Reliability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Cost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Efficiency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93710" y="1887215"/>
            <a:ext cx="734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Increasing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complexity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requires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3710" y="4903424"/>
            <a:ext cx="734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Which</a:t>
            </a:r>
            <a:r>
              <a:rPr lang="es-ES_tradnl" sz="2400" dirty="0" smtClean="0">
                <a:latin typeface="Century Gothic" panose="020B0502020202020204" pitchFamily="34" charset="0"/>
              </a:rPr>
              <a:t> are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limited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with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current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technologies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60848"/>
            <a:ext cx="8811986" cy="38832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60125" y="860519"/>
            <a:ext cx="881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Current</a:t>
            </a:r>
            <a:r>
              <a:rPr lang="es-ES_tradnl" sz="2400" dirty="0" smtClean="0">
                <a:latin typeface="Century Gothic" panose="020B0502020202020204" pitchFamily="34" charset="0"/>
              </a:rPr>
              <a:t> Technologies are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becoming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unsuitable</a:t>
            </a:r>
            <a:r>
              <a:rPr lang="es-ES_tradnl" sz="2400" dirty="0" smtClean="0">
                <a:latin typeface="Century Gothic" panose="020B0502020202020204" pitchFamily="34" charset="0"/>
              </a:rPr>
              <a:t> to embrace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b="1" dirty="0" err="1" smtClean="0">
                <a:latin typeface="Century Gothic" panose="020B0502020202020204" pitchFamily="34" charset="0"/>
              </a:rPr>
              <a:t>challenges</a:t>
            </a:r>
            <a:r>
              <a:rPr lang="es-ES_tradnl" sz="2400" dirty="0" smtClean="0">
                <a:latin typeface="Century Gothic" panose="020B0502020202020204" pitchFamily="34" charset="0"/>
              </a:rPr>
              <a:t> in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implementing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faster</a:t>
            </a:r>
            <a:r>
              <a:rPr lang="es-ES_tradnl" sz="2400" dirty="0" smtClean="0">
                <a:latin typeface="Century Gothic" panose="020B0502020202020204" pitchFamily="34" charset="0"/>
              </a:rPr>
              <a:t> and more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reliable</a:t>
            </a:r>
            <a:r>
              <a:rPr lang="es-ES_tradnl" sz="2400" dirty="0" smtClean="0">
                <a:latin typeface="Century Gothic" panose="020B0502020202020204" pitchFamily="34" charset="0"/>
              </a:rPr>
              <a:t> 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networks</a:t>
            </a:r>
            <a:r>
              <a:rPr lang="es-ES_tradnl" sz="2400" dirty="0" smtClean="0">
                <a:latin typeface="Century Gothic" panose="020B0502020202020204" pitchFamily="34" charset="0"/>
              </a:rPr>
              <a:t> at 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competitive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cost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0125" y="2060848"/>
            <a:ext cx="3765774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err="1" smtClean="0">
                <a:latin typeface="Century Gothic" panose="020B0502020202020204" pitchFamily="34" charset="0"/>
              </a:rPr>
              <a:t>Challenges</a:t>
            </a:r>
            <a:r>
              <a:rPr lang="es-ES_tradnl" sz="32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Scalability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Standardization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Flexibility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Cost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Predictability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Performance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Reliability</a:t>
            </a:r>
            <a:endParaRPr lang="es-ES_tradnl" sz="3200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25898" y="2561997"/>
            <a:ext cx="5218101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atin typeface="Century Gothic" panose="020B0502020202020204" pitchFamily="34" charset="0"/>
              </a:rPr>
              <a:t>Environmental</a:t>
            </a:r>
            <a:r>
              <a:rPr lang="es-ES_tradnl" sz="2800" b="1" dirty="0" smtClean="0">
                <a:latin typeface="Century Gothic" panose="020B0502020202020204" pitchFamily="34" charset="0"/>
              </a:rPr>
              <a:t> </a:t>
            </a:r>
            <a:r>
              <a:rPr lang="es-ES_tradnl" sz="2800" b="1" dirty="0" err="1" smtClean="0">
                <a:latin typeface="Century Gothic" panose="020B0502020202020204" pitchFamily="34" charset="0"/>
              </a:rPr>
              <a:t>Challenges</a:t>
            </a:r>
            <a:r>
              <a:rPr lang="es-ES_tradnl" sz="28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Vibration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>
                <a:latin typeface="Century Gothic" panose="020B0502020202020204" pitchFamily="34" charset="0"/>
              </a:rPr>
              <a:t>Temperature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>
                <a:latin typeface="Century Gothic" panose="020B0502020202020204" pitchFamily="34" charset="0"/>
              </a:rPr>
              <a:t>Weight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Electromagnetic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Compatibility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>
                <a:latin typeface="Century Gothic" panose="020B0502020202020204" pitchFamily="34" charset="0"/>
              </a:rPr>
              <a:t>Length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>
                <a:latin typeface="Century Gothic" panose="020B0502020202020204" pitchFamily="34" charset="0"/>
              </a:rPr>
              <a:t>Maintenance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60848"/>
            <a:ext cx="8811986" cy="38832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160125" y="1355284"/>
            <a:ext cx="61985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Controller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Area</a:t>
            </a:r>
            <a:r>
              <a:rPr lang="es-ES_tradnl" sz="2400" dirty="0" smtClean="0">
                <a:latin typeface="Century Gothic" panose="020B0502020202020204" pitchFamily="34" charset="0"/>
              </a:rPr>
              <a:t> Network (CAN)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Local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Interconnect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Networking</a:t>
            </a:r>
            <a:r>
              <a:rPr lang="es-ES_tradnl" sz="2400" dirty="0" smtClean="0">
                <a:latin typeface="Century Gothic" panose="020B0502020202020204" pitchFamily="34" charset="0"/>
              </a:rPr>
              <a:t> (LIN)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Low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Voltage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Differential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Signaling</a:t>
            </a:r>
            <a:r>
              <a:rPr lang="es-ES_tradnl" sz="2400" dirty="0" smtClean="0">
                <a:latin typeface="Century Gothic" panose="020B0502020202020204" pitchFamily="34" charset="0"/>
              </a:rPr>
              <a:t> (LVDS)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MOST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0125" y="879103"/>
            <a:ext cx="734481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Century Gothic" panose="020B0502020202020204" pitchFamily="34" charset="0"/>
              </a:rPr>
              <a:t>Examples</a:t>
            </a:r>
            <a:r>
              <a:rPr lang="es-ES_tradnl" sz="2400" dirty="0" smtClean="0">
                <a:latin typeface="Century Gothic" panose="020B0502020202020204" pitchFamily="34" charset="0"/>
              </a:rPr>
              <a:t> of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Today’s</a:t>
            </a:r>
            <a:r>
              <a:rPr lang="es-ES_tradnl" sz="2400" dirty="0" smtClean="0">
                <a:latin typeface="Century Gothic" panose="020B0502020202020204" pitchFamily="34" charset="0"/>
              </a:rPr>
              <a:t> Technologies: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2432" y="2913906"/>
            <a:ext cx="8467383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Are </a:t>
            </a:r>
            <a:r>
              <a:rPr lang="es-ES_tradnl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not</a:t>
            </a:r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suitable</a:t>
            </a:r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to </a:t>
            </a:r>
            <a:r>
              <a:rPr lang="es-ES_tradnl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face</a:t>
            </a:r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the</a:t>
            </a:r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challenges</a:t>
            </a:r>
            <a:r>
              <a:rPr lang="es-ES_tradn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in: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Scalability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Standardization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Flexibility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Cost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Predictability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Performance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Reliability</a:t>
            </a:r>
            <a:endParaRPr lang="es-ES_tradnl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5383674" cy="237246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0" y="4077072"/>
            <a:ext cx="912801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The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solution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is</a:t>
            </a:r>
            <a:r>
              <a:rPr lang="es-ES_tradnl" sz="2400" dirty="0" smtClean="0">
                <a:latin typeface="Century Gothic" panose="020B0502020202020204" pitchFamily="34" charset="0"/>
              </a:rPr>
              <a:t> 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simplified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approach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ES_tradnl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b="1" dirty="0" smtClean="0">
                <a:latin typeface="Century Gothic" panose="020B0502020202020204" pitchFamily="34" charset="0"/>
              </a:rPr>
              <a:t>Ethernet +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Plastic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Optical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Fiber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(POF)</a:t>
            </a:r>
          </a:p>
        </p:txBody>
      </p:sp>
      <p:pic>
        <p:nvPicPr>
          <p:cNvPr id="2050" name="Picture 2" descr="https://encrypted-tbn2.gstatic.com/images?q=tbn:ANd9GcQNi0vyVB8wguO_jvIHdThjrWEdjlJhTay1A3T6jNaUA4hRil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14014" cy="20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60848"/>
            <a:ext cx="8811986" cy="388324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1252009" y="2841898"/>
            <a:ext cx="778448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Century Gothic" panose="020B0502020202020204" pitchFamily="34" charset="0"/>
              </a:rPr>
              <a:t>POF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is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best</a:t>
            </a:r>
            <a:r>
              <a:rPr lang="es-ES_tradnl" sz="3200" b="1" dirty="0" smtClean="0">
                <a:latin typeface="Century Gothic" panose="020B0502020202020204" pitchFamily="34" charset="0"/>
              </a:rPr>
              <a:t>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for</a:t>
            </a:r>
            <a:r>
              <a:rPr lang="es-ES_tradnl" sz="32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Vibration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>
                <a:latin typeface="Century Gothic" panose="020B0502020202020204" pitchFamily="34" charset="0"/>
              </a:rPr>
              <a:t>Temperature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>
                <a:latin typeface="Century Gothic" panose="020B0502020202020204" pitchFamily="34" charset="0"/>
              </a:rPr>
              <a:t>Weight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Electromagnetic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>
                <a:latin typeface="Century Gothic" panose="020B0502020202020204" pitchFamily="34" charset="0"/>
              </a:rPr>
              <a:t>Compatibility</a:t>
            </a:r>
            <a:r>
              <a:rPr lang="es-ES_tradnl" sz="3200" dirty="0">
                <a:latin typeface="Century Gothic" panose="020B0502020202020204" pitchFamily="34" charset="0"/>
              </a:rPr>
              <a:t> (EMC)</a:t>
            </a:r>
          </a:p>
          <a:p>
            <a:pPr algn="ctr"/>
            <a:r>
              <a:rPr lang="es-ES_tradnl" sz="3200" dirty="0" err="1">
                <a:latin typeface="Century Gothic" panose="020B0502020202020204" pitchFamily="34" charset="0"/>
              </a:rPr>
              <a:t>Length</a:t>
            </a:r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err="1">
                <a:latin typeface="Century Gothic" panose="020B0502020202020204" pitchFamily="34" charset="0"/>
              </a:rPr>
              <a:t>Maintenance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25" y="1018471"/>
            <a:ext cx="347577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Century Gothic" panose="020B0502020202020204" pitchFamily="34" charset="0"/>
              </a:rPr>
              <a:t>Ethernet </a:t>
            </a:r>
            <a:r>
              <a:rPr lang="es-ES_tradnl" sz="3200" b="1" dirty="0" err="1" smtClean="0">
                <a:latin typeface="Century Gothic" panose="020B0502020202020204" pitchFamily="34" charset="0"/>
              </a:rPr>
              <a:t>is</a:t>
            </a:r>
            <a:r>
              <a:rPr lang="es-ES_tradnl" sz="32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Scalable</a:t>
            </a:r>
            <a:endParaRPr lang="es-ES_tradnl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Standard</a:t>
            </a:r>
          </a:p>
          <a:p>
            <a:pPr algn="ctr"/>
            <a:r>
              <a:rPr lang="es-ES_tradnl" sz="3200" dirty="0" smtClean="0">
                <a:latin typeface="Century Gothic" panose="020B0502020202020204" pitchFamily="34" charset="0"/>
              </a:rPr>
              <a:t>Flexible</a:t>
            </a:r>
          </a:p>
          <a:p>
            <a:pPr algn="ctr"/>
            <a:r>
              <a:rPr lang="es-ES_tradnl" sz="3200" dirty="0" err="1" smtClean="0">
                <a:latin typeface="Century Gothic" panose="020B0502020202020204" pitchFamily="34" charset="0"/>
              </a:rPr>
              <a:t>Cost</a:t>
            </a:r>
            <a:r>
              <a:rPr lang="es-ES_tradnl" sz="3200" dirty="0" smtClean="0">
                <a:latin typeface="Century Gothic" panose="020B0502020202020204" pitchFamily="34" charset="0"/>
              </a:rPr>
              <a:t> </a:t>
            </a:r>
            <a:r>
              <a:rPr lang="es-ES_tradnl" sz="3200" dirty="0" err="1" smtClean="0">
                <a:latin typeface="Century Gothic" panose="020B0502020202020204" pitchFamily="34" charset="0"/>
              </a:rPr>
              <a:t>Efficient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2060848"/>
            <a:ext cx="8811986" cy="388324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0" y="1844824"/>
            <a:ext cx="9144000" cy="4320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18" r="6048" b="2895"/>
          <a:stretch/>
        </p:blipFill>
        <p:spPr>
          <a:xfrm>
            <a:off x="3202492" y="1423297"/>
            <a:ext cx="2721786" cy="279779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68237" y="2529803"/>
            <a:ext cx="20356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Century Gothic" panose="020B0502020202020204" pitchFamily="34" charset="0"/>
              </a:rPr>
              <a:t>Ethernet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24276" y="2529804"/>
            <a:ext cx="20356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Century Gothic" panose="020B0502020202020204" pitchFamily="34" charset="0"/>
              </a:rPr>
              <a:t>POF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0125" y="879103"/>
            <a:ext cx="734481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Century Gothic" panose="020B0502020202020204" pitchFamily="34" charset="0"/>
              </a:rPr>
              <a:t>KDPOF’s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Technology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0125" y="4149080"/>
            <a:ext cx="881198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An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b="1" dirty="0" smtClean="0">
                <a:latin typeface="Century Gothic" panose="020B0502020202020204" pitchFamily="34" charset="0"/>
              </a:rPr>
              <a:t>ASIC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that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implements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Transmission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over</a:t>
            </a:r>
            <a:r>
              <a:rPr lang="es-ES_tradnl" sz="2400" dirty="0" smtClean="0">
                <a:latin typeface="Century Gothic" panose="020B0502020202020204" pitchFamily="34" charset="0"/>
              </a:rPr>
              <a:t> POF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Data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Transmission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Rate</a:t>
            </a:r>
            <a:r>
              <a:rPr lang="es-ES_tradnl" sz="2400" dirty="0" smtClean="0">
                <a:latin typeface="Century Gothic" panose="020B0502020202020204" pitchFamily="34" charset="0"/>
              </a:rPr>
              <a:t> of 1Gbps (Gigabit per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second</a:t>
            </a:r>
            <a:r>
              <a:rPr lang="es-ES_tradnl" sz="24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es-ES_tradnl" sz="2400" dirty="0" smtClean="0">
                <a:latin typeface="Century Gothic" panose="020B0502020202020204" pitchFamily="34" charset="0"/>
              </a:rPr>
              <a:t>Ethernet Compatible</a:t>
            </a: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Reliable</a:t>
            </a:r>
            <a:endParaRPr lang="es-ES_tradnl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s-ES_tradnl" sz="2400" dirty="0" err="1" smtClean="0">
                <a:latin typeface="Century Gothic" panose="020B0502020202020204" pitchFamily="34" charset="0"/>
              </a:rPr>
              <a:t>Cost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Effective</a:t>
            </a:r>
            <a:endParaRPr lang="es-ES_tradnl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" y="2125301"/>
            <a:ext cx="8246362" cy="4616067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24B-B296-4D4B-B479-36E4F089075D}" type="datetime7">
              <a:rPr lang="en-US" smtClean="0"/>
              <a:pPr/>
              <a:t>Jan-16</a:t>
            </a:fld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43E-9CCA-4939-8D6B-9592C14773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18" r="6048" b="2895"/>
          <a:stretch/>
        </p:blipFill>
        <p:spPr>
          <a:xfrm>
            <a:off x="7542584" y="4866031"/>
            <a:ext cx="1474133" cy="151529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92688" y="1353542"/>
            <a:ext cx="26997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latin typeface="Century Gothic" panose="020B0502020202020204" pitchFamily="34" charset="0"/>
              </a:rPr>
              <a:t>Currently</a:t>
            </a: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latin typeface="Century Gothic" panose="020B0502020202020204" pitchFamily="34" charset="0"/>
              </a:rPr>
              <a:t>for</a:t>
            </a:r>
            <a:r>
              <a:rPr lang="es-ES_tradnl" dirty="0" smtClean="0"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latin typeface="Century Gothic" panose="020B0502020202020204" pitchFamily="34" charset="0"/>
              </a:rPr>
              <a:t>Consumer</a:t>
            </a:r>
            <a:r>
              <a:rPr lang="es-ES_tradnl" dirty="0" smtClean="0">
                <a:latin typeface="Century Gothic" panose="020B0502020202020204" pitchFamily="34" charset="0"/>
              </a:rPr>
              <a:t> &amp; Industrial </a:t>
            </a:r>
            <a:r>
              <a:rPr lang="es-ES_tradnl" dirty="0" err="1" smtClean="0">
                <a:latin typeface="Century Gothic" panose="020B0502020202020204" pitchFamily="34" charset="0"/>
              </a:rPr>
              <a:t>Applications</a:t>
            </a:r>
            <a:endParaRPr lang="es-ES_tradnl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0125" y="879103"/>
            <a:ext cx="464300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Century Gothic" panose="020B0502020202020204" pitchFamily="34" charset="0"/>
              </a:rPr>
              <a:t>KDPOF’s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Current</a:t>
            </a:r>
            <a:r>
              <a:rPr lang="es-ES_tradnl" sz="2400" dirty="0" smtClean="0">
                <a:latin typeface="Century Gothic" panose="020B0502020202020204" pitchFamily="34" charset="0"/>
              </a:rPr>
              <a:t> </a:t>
            </a:r>
            <a:r>
              <a:rPr lang="es-ES_tradnl" sz="2400" dirty="0" err="1" smtClean="0">
                <a:latin typeface="Century Gothic" panose="020B0502020202020204" pitchFamily="34" charset="0"/>
              </a:rPr>
              <a:t>Technology</a:t>
            </a:r>
            <a:r>
              <a:rPr lang="es-ES_tradnl" sz="2400" dirty="0" smtClean="0">
                <a:latin typeface="Century Gothic" panose="020B0502020202020204" pitchFamily="34" charset="0"/>
              </a:rPr>
              <a:t>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99946" y="879103"/>
            <a:ext cx="1600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KD1000 </a:t>
            </a:r>
            <a:r>
              <a:rPr lang="es-ES" b="1" dirty="0" err="1" smtClean="0"/>
              <a:t>Family</a:t>
            </a:r>
            <a:endParaRPr lang="es-ES" b="1" dirty="0" smtClean="0"/>
          </a:p>
          <a:p>
            <a:pPr algn="ctr"/>
            <a:r>
              <a:rPr lang="es-ES" dirty="0" smtClean="0"/>
              <a:t>KD1001</a:t>
            </a:r>
          </a:p>
          <a:p>
            <a:pPr algn="ctr"/>
            <a:r>
              <a:rPr lang="es-ES" dirty="0" smtClean="0"/>
              <a:t>KD1002</a:t>
            </a:r>
          </a:p>
          <a:p>
            <a:pPr algn="ctr"/>
            <a:r>
              <a:rPr lang="es-ES" dirty="0" smtClean="0"/>
              <a:t>KD1011</a:t>
            </a:r>
          </a:p>
          <a:p>
            <a:pPr algn="ctr"/>
            <a:r>
              <a:rPr lang="es-ES" dirty="0" smtClean="0"/>
              <a:t>KD1012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18191</TotalTime>
  <Words>743</Words>
  <Application>Microsoft Office PowerPoint</Application>
  <PresentationFormat>Presentación en pantalla (4:3)</PresentationFormat>
  <Paragraphs>657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Tema de Office</vt:lpstr>
      <vt:lpstr>Diseño personalizado</vt:lpstr>
      <vt:lpstr>1_Diseño personalizado</vt:lpstr>
      <vt:lpstr>Presentación de PowerPoint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Project Overview</vt:lpstr>
      <vt:lpstr>Introduction</vt:lpstr>
      <vt:lpstr>Project Overview</vt:lpstr>
      <vt:lpstr>Project Overview</vt:lpstr>
      <vt:lpstr>Project Overview</vt:lpstr>
      <vt:lpstr>Project Overview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damian</dc:creator>
  <cp:lastModifiedBy>damian</cp:lastModifiedBy>
  <cp:revision>181</cp:revision>
  <dcterms:created xsi:type="dcterms:W3CDTF">2014-05-07T09:33:57Z</dcterms:created>
  <dcterms:modified xsi:type="dcterms:W3CDTF">2016-01-29T12:18:51Z</dcterms:modified>
</cp:coreProperties>
</file>